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944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a471e46103c3b208104#tid=68f6e7027025800008f0849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RJA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a99b8ecfb?vcp=1&amp;pid=17697269a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B组·应考能力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26_1#548faf29e?vaa=1&amp;vcp=1&amp;vop=1&amp;pid=a99b8ecfb&amp;color=36,64,97&amp;bbb=1&amp;hb=1"/>
              <p:cNvSpPr/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5.〈要点3〉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[广东清远2025高二期末]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如图所示，要让电路从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处只有一条支路接通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，则不同的路径有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3" name="QC_4_BD.26_1#548faf29e?vaa=1&amp;vcp=1&amp;vop=1&amp;pid=a99b8ecfb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4_BD.26_2#548faf29e?vaa=1&amp;vcp=1&amp;vop=1&amp;pid=a99b8ecfb&amp;color=36,64,97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56048" y="2111081"/>
            <a:ext cx="2276856" cy="69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4_AN.28_1#548faf29e.bracket?vaa=1&amp;vcp=1&amp;vop=1&amp;pid=a99b8ecfb&amp;color=36,64,97&amp;vpa=7"/>
          <p:cNvSpPr/>
          <p:nvPr/>
        </p:nvSpPr>
        <p:spPr>
          <a:xfrm>
            <a:off x="701421" y="1703411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6" name="QC_4_BD.26_3#548faf29e.choices?vaa=1&amp;vcp=1&amp;vop=1&amp;pid=a99b8ecfb&amp;color=36,64,97&amp;bbb=1"/>
          <p:cNvSpPr/>
          <p:nvPr/>
        </p:nvSpPr>
        <p:spPr>
          <a:xfrm>
            <a:off x="539496" y="2936581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5条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6条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7条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.9条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27_1#548faf29e?vaa=1&amp;vcp=1&amp;vop=1&amp;pid=a99b8ecfb&amp;color=36,64,97&amp;bbb=1"/>
              <p:cNvSpPr/>
              <p:nvPr/>
            </p:nvSpPr>
            <p:spPr>
              <a:xfrm>
                <a:off x="539496" y="3348061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由题意知可以按上、下两条路径分为两类，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上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路径中有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1条路径，下路径中有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2×3=6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（条）不同的路径.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据分类加法计数原理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，不同的路径共有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1+6=7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（条）.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7" name="QC_4_AS.27_1#548faf29e?vaa=1&amp;vcp=1&amp;vop=1&amp;pid=a99b8ecfb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48061"/>
                <a:ext cx="11109960" cy="1192340"/>
              </a:xfrm>
              <a:prstGeom prst="rect">
                <a:avLst/>
              </a:prstGeom>
              <a:blipFill>
                <a:blip r:embed="rId5"/>
                <a:stretch>
                  <a:fillRect l="-1317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0_1#5929a1014?vaa=1&amp;vcp=1&amp;vop=1&amp;pid=a99b8ecfb&amp;color=36,64,97&amp;bt=1&amp;bbb=1&amp;hb=1"/>
              <p:cNvSpPr/>
              <p:nvPr/>
            </p:nvSpPr>
            <p:spPr>
              <a:xfrm>
                <a:off x="539496" y="2121870"/>
                <a:ext cx="11109960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6.〈要点4〉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6名同学均报考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三所院校中的一所，如果每一所院校至少有1人报考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，则不同的报考方法共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4_BD.30_1#5929a1014?vaa=1&amp;vcp=1&amp;vop=1&amp;pid=a99b8ecfb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121870"/>
                <a:ext cx="11109960" cy="770255"/>
              </a:xfrm>
              <a:prstGeom prst="rect">
                <a:avLst/>
              </a:prstGeom>
              <a:blipFill>
                <a:blip r:embed="rId3"/>
                <a:stretch>
                  <a:fillRect l="-1317" r="-65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2_1#5929a1014.bracket?vaa=1&amp;vcp=1&amp;vop=1&amp;pid=a99b8ecfb&amp;color=36,64,97&amp;vpa=8"/>
          <p:cNvSpPr/>
          <p:nvPr/>
        </p:nvSpPr>
        <p:spPr>
          <a:xfrm>
            <a:off x="930021" y="2622377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4_BD.30_2#5929a1014.choices?vaa=1&amp;vcp=1&amp;vop=1&amp;pid=a99b8ecfb&amp;color=36,64,97&amp;bbb=1"/>
          <p:cNvSpPr/>
          <p:nvPr/>
        </p:nvSpPr>
        <p:spPr>
          <a:xfrm>
            <a:off x="539496" y="2941973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87015" algn="l"/>
                <a:tab pos="5777230" algn="l"/>
                <a:tab pos="853884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216种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.3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240种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729种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.540种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1_1#5929a1014?vaa=1&amp;vcp=1&amp;vop=1&amp;pid=a99b8ecfb&amp;color=36,64,97&amp;bbb=1&amp;hb=1"/>
              <p:cNvSpPr/>
              <p:nvPr/>
            </p:nvSpPr>
            <p:spPr>
              <a:xfrm>
                <a:off x="539496" y="3315289"/>
                <a:ext cx="11109960" cy="16114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6人任意报考三所院校的情况共有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=729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院校没人报的情况有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=64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（种），同理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院校没人报的情况各有64种.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院校都没人报、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院校都没人报、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院校都没人报各有1种情况（提示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：两所院校都没人报的情况重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复计数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），所以不同的报考方法共有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729−3×64+3=540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4_AS.31_1#5929a1014?vaa=1&amp;vcp=1&amp;vop=1&amp;pid=a99b8ecfb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15289"/>
                <a:ext cx="11109960" cy="1611440"/>
              </a:xfrm>
              <a:prstGeom prst="rect">
                <a:avLst/>
              </a:prstGeom>
              <a:blipFill>
                <a:blip r:embed="rId4"/>
                <a:stretch>
                  <a:fillRect l="-1317" r="-1317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34_1#33b7fed15?vaa=1&amp;vcp=1&amp;vop=1&amp;pid=a99b8ecfb&amp;color=36,64,97&amp;bt=1&amp;bbb=1&amp;hb=1"/>
              <p:cNvSpPr/>
              <p:nvPr/>
            </p:nvSpPr>
            <p:spPr>
              <a:xfrm>
                <a:off x="539496" y="1478426"/>
                <a:ext cx="11109960" cy="78168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7.〈要点6〉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设集合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∈{−1,0,1},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=1,2,3,4,5}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，则集合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中满足条件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的元素个数为(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>
          <p:sp>
            <p:nvSpPr>
              <p:cNvPr id="2" name="QC_4_BD.34_1#33b7fed15?vaa=1&amp;vcp=1&amp;vop=1&amp;pid=a99b8ecfb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78426"/>
                <a:ext cx="11109960" cy="781685"/>
              </a:xfrm>
              <a:prstGeom prst="rect">
                <a:avLst/>
              </a:prstGeom>
              <a:blipFill>
                <a:blip r:embed="rId3"/>
                <a:stretch>
                  <a:fillRect l="-1317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36_1#33b7fed15.bracket?vaa=1&amp;vcp=1&amp;vop=1&amp;pid=a99b8ecfb&amp;color=36,64,97&amp;vpa=9"/>
          <p:cNvSpPr/>
          <p:nvPr/>
        </p:nvSpPr>
        <p:spPr>
          <a:xfrm>
            <a:off x="5221351" y="1991695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4_BD.34_2#33b7fed15.choices?vaa=1&amp;vcp=1&amp;vop=1&amp;pid=a99b8ecfb&amp;color=36,64,97&amp;bbb=1"/>
          <p:cNvSpPr/>
          <p:nvPr/>
        </p:nvSpPr>
        <p:spPr>
          <a:xfrm>
            <a:off x="539496" y="2268301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.180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B.210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C.240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.241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5_1#33b7fed15?vaa=1&amp;vcp=1&amp;vop=1&amp;pid=a99b8ecfb&amp;color=36,64,97&amp;bbb=1&amp;hb=1"/>
              <p:cNvSpPr/>
              <p:nvPr/>
            </p:nvSpPr>
            <p:spPr>
              <a:xfrm>
                <a:off x="539496" y="2632791"/>
                <a:ext cx="11109960" cy="28785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={(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)|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∈{−1,0,1},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=1,2,3,4,5}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都有3种不同的取值，则集合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中共有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3×3×3×3×3=243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（个）元素，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中满足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的情况只有1种，即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都有2种不同的取值，共有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2×2×2×2×2=32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种）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不同的情况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所以集合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中满足条件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1≤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的元素个数为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243−1−32=210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.故选B.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4_AS.35_1#33b7fed15?vaa=1&amp;vcp=1&amp;vop=1&amp;pid=a99b8ecfb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632791"/>
                <a:ext cx="11109960" cy="2878519"/>
              </a:xfrm>
              <a:prstGeom prst="rect">
                <a:avLst/>
              </a:prstGeom>
              <a:blipFill>
                <a:blip r:embed="rId4"/>
                <a:stretch>
                  <a:fillRect l="-1317" r="-549" b="-48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38_1#d7303a94f?htil=1&amp;vaa=1&amp;vcp=1&amp;vop=1&amp;pid=a99b8ecfb&amp;color=36,64,97&amp;tib=255,255,255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13848" y="1203185"/>
            <a:ext cx="1050026" cy="697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B_4_BD.38_2#d7303a94f?htil=1&amp;vaa=1&amp;vcp=1&amp;vop=1&amp;pid=a99b8ecfb&amp;color=36,64,97&amp;bt=1&amp;bbb=1&amp;hb=1&amp;hs=1"/>
          <p:cNvSpPr/>
          <p:nvPr/>
        </p:nvSpPr>
        <p:spPr>
          <a:xfrm>
            <a:off x="539496" y="1215885"/>
            <a:ext cx="9573768" cy="7162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8.〈要点3〉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在如图所示的5个区域内种植花卉，每个区域种植1种花卉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，且相邻区域种植的花卉</a:t>
            </a:r>
          </a:p>
          <a:p>
            <a:pPr latinLnBrk="1">
              <a:lnSpc>
                <a:spcPts val="28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不同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.若有6种不同的花卉可供选择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，则不同的种植方法种数是</a:t>
            </a:r>
            <a:r>
              <a:rPr lang="en-US" altLang="zh-CN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4" name="QB_4_AN.40_1#d7303a94f.blank?vaa=1&amp;vcp=1&amp;vop=1&amp;pid=a99b8ecfb&amp;color=36,64,97&amp;vpa=10&amp;bbb=1"/>
          <p:cNvSpPr/>
          <p:nvPr/>
        </p:nvSpPr>
        <p:spPr>
          <a:xfrm>
            <a:off x="6660101" y="1552181"/>
            <a:ext cx="738188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8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920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39_1#d7303a94f?vaa=1&amp;vcp=1&amp;vop=1&amp;pid=a99b8ecfb&amp;color=36,64,97&amp;bbb=1&amp;hs=1"/>
              <p:cNvSpPr/>
              <p:nvPr/>
            </p:nvSpPr>
            <p:spPr>
              <a:xfrm>
                <a:off x="539496" y="1974138"/>
                <a:ext cx="11109960" cy="3446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如图，设5个区域分别是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B_4_AS.39_1#d7303a94f?vaa=1&amp;vcp=1&amp;vop=1&amp;pid=a99b8ecfb&amp;color=36,64,97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974138"/>
                <a:ext cx="11109960" cy="344615"/>
              </a:xfrm>
              <a:prstGeom prst="rect">
                <a:avLst/>
              </a:prstGeom>
              <a:blipFill>
                <a:blip r:embed="rId4"/>
                <a:stretch>
                  <a:fillRect l="-1317" t="-3571" b="-410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QB_4_AS.39_2#d7303a94f?vaa=1&amp;vcp=1&amp;vop=1&amp;pid=a99b8ecfb&amp;color=36,64,97&amp;tib=255,255,255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76672" y="2456484"/>
            <a:ext cx="1435608" cy="96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4_AS.39_3#d7303a94f?vaa=1&amp;vcp=1&amp;vop=1&amp;pid=a99b8ecfb&amp;color=36,64,97&amp;bbb=1"/>
              <p:cNvSpPr/>
              <p:nvPr/>
            </p:nvSpPr>
            <p:spPr>
              <a:xfrm>
                <a:off x="539496" y="3548684"/>
                <a:ext cx="11109960" cy="23035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第一步：选择1种花卉种植在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区域，有6种选择方法.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：从剩下的5种花卉中选择1种种植在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区域，有5种选择方法.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三步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：从剩下的4种花卉中选择1种种植在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区域，有4种选择方法.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四步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：若区域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与区域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种植同种花卉，则区域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可选择的花卉有4种；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区域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与区域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种植不同种花卉，则区域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有3种选择方法，区域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有4种选择方法.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不同的种植方法种数是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6×5×4×(1×4+3×4)=1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B_4_AS.39_3#d7303a94f?vaa=1&amp;vcp=1&amp;vop=1&amp;pid=a99b8ecfb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48684"/>
                <a:ext cx="11109960" cy="2303590"/>
              </a:xfrm>
              <a:prstGeom prst="rect">
                <a:avLst/>
              </a:prstGeom>
              <a:blipFill>
                <a:blip r:embed="rId6"/>
                <a:stretch>
                  <a:fillRect l="-1317" t="-265" b="-6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2_1#e109f5ef2?vaa=1&amp;vcp=1&amp;vop=1&amp;pid=a99b8ecfb&amp;color=36,64,97&amp;bt=1&amp;bbb=1&amp;hb=1"/>
          <p:cNvSpPr/>
          <p:nvPr/>
        </p:nvSpPr>
        <p:spPr>
          <a:xfrm>
            <a:off x="539496" y="1010716"/>
            <a:ext cx="11109960" cy="681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9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9.〈要点5〉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在7名会下棋的学生中，有5名会下象棋，有4名会下围棋.现在从7人中选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2人分别参加象棋比赛和围</a:t>
            </a:r>
          </a:p>
          <a:p>
            <a:pPr latinLnBrk="1">
              <a:lnSpc>
                <a:spcPts val="27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棋比赛，则不同的选法共有</a:t>
            </a:r>
            <a:r>
              <a:rPr lang="en-US" altLang="zh-CN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B_4_AN.44_1#e109f5ef2.blank?vaa=1&amp;vcp=1&amp;vop=1&amp;pid=a99b8ecfb&amp;color=36,64,97&amp;vpa=11&amp;bbb=1"/>
          <p:cNvSpPr/>
          <p:nvPr/>
        </p:nvSpPr>
        <p:spPr>
          <a:xfrm>
            <a:off x="3288252" y="1328534"/>
            <a:ext cx="395288" cy="3160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7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43_1#e109f5ef2?vaa=1&amp;vcp=1&amp;vop=1&amp;pid=a99b8ecfb&amp;color=36,64,97&amp;bbb=1&amp;hb=1"/>
              <p:cNvSpPr/>
              <p:nvPr/>
            </p:nvSpPr>
            <p:spPr>
              <a:xfrm>
                <a:off x="539496" y="1702231"/>
                <a:ext cx="11109960" cy="4367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5+4−7=2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可知，有2名学生既会下象棋又会下围棋.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参加象棋比赛的学生有两种选法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：在只会下象棋的3人中选或在既会下象棋又会下围棋的2人中选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；选参加围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棋比赛的学生也有两种选法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：在只会下围棋的2人中选或在既会下象棋又会下围棋的2人中选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．则可得四类不同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的选法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3名只会下象棋的学生中选1名参加象棋比赛，同时从2名只会下围棋的学生中选1名参加围棋比赛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，有</a:t>
                </a:r>
              </a:p>
              <a:p>
                <a:pPr latinLnBrk="1">
                  <a:lnSpc>
                    <a:spcPts val="29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3×2=6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（种）选法；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3名只会下象棋的学生中选1名参加象棋比赛，同时从2名既会下象棋又会下围棋的学生中选1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名参加围棋比赛，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3×2=6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（种）选法；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2名只会下围棋的学生中选1名参加围棋比赛，同时从2名既会下象棋又会下围棋的学生中选1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名参加象棋比赛，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（种）选法；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名既会下象棋又会下围棋的学生分别参加象棋比赛和围棋比赛,有2种选法．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6+6+4+2=18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（种）选法．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4_AS.43_1#e109f5ef2?vaa=1&amp;vcp=1&amp;vop=1&amp;pid=a99b8ecfb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02231"/>
                <a:ext cx="11109960" cy="4367530"/>
              </a:xfrm>
              <a:prstGeom prst="rect">
                <a:avLst/>
              </a:prstGeom>
              <a:blipFill>
                <a:blip r:embed="rId3"/>
                <a:stretch>
                  <a:fillRect l="-1317" t="-558" r="-2305" b="-32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73993cc6?vcp=1&amp;pid=17697269a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C组·素养培优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BD.46_1#70d3fe0ac?vaa=1&amp;vcp=1&amp;vop=1&amp;pid=873993cc6&amp;color=36,64,97&amp;bbb=1&amp;hb=1"/>
              <p:cNvSpPr/>
              <p:nvPr/>
            </p:nvSpPr>
            <p:spPr>
              <a:xfrm>
                <a:off x="539496" y="1202396"/>
                <a:ext cx="11109960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[重庆高中数学联赛]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小明在注册账号时想到一个问题.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他将这个问题简化如下：可以使用字符1，2，3，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来组成五位密码，要求必须包含数字、小写字母和大写字母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，且不可以出现两个相同的字符相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邻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.例如密码可以设置为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123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𝑎𝐴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𝑎𝐴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，但不能设置为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123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112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，则可以设置不同的密码的个数为</a:t>
                </a:r>
                <a:r>
                  <a:rPr lang="en-US" altLang="zh-CN" sz="180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B_4_BD.46_1#70d3fe0ac?vaa=1&amp;vcp=1&amp;vop=1&amp;pid=873993cc6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02396"/>
                <a:ext cx="11109960" cy="1608455"/>
              </a:xfrm>
              <a:prstGeom prst="rect">
                <a:avLst/>
              </a:prstGeom>
              <a:blipFill>
                <a:blip r:embed="rId3"/>
                <a:stretch>
                  <a:fillRect l="-1317" r="-1427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4_AN.48_1#70d3fe0ac.blank?vaa=1&amp;vcp=1&amp;vop=1&amp;pid=873993cc6&amp;color=36,64,97&amp;vpa=12&amp;bbb=1&amp;hb=1"/>
          <p:cNvSpPr/>
          <p:nvPr/>
        </p:nvSpPr>
        <p:spPr>
          <a:xfrm>
            <a:off x="539496" y="2010116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6565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                                                           </a:t>
            </a:r>
            <a:r>
              <a:rPr lang="en-US" altLang="zh-CN" b="0" i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25</a:t>
            </a:r>
            <a:r>
              <a:rPr lang="en-US" altLang="zh-CN" b="0" i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58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47_1#70d3fe0ac?vaa=1&amp;vcp=1&amp;vop=1&amp;pid=873993cc6&amp;color=36,64,97&amp;bbb=1"/>
              <p:cNvSpPr/>
              <p:nvPr/>
            </p:nvSpPr>
            <p:spPr>
              <a:xfrm>
                <a:off x="539496" y="2802596"/>
                <a:ext cx="11109960" cy="28687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先只考虑相邻字符不同的密码，共有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这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里面不满足要求的密码有两类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一类是仅包含单一字符类型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（如全数字），这类共有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3×3×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=144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二类是仅包含两种字符类型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（如数字和小写字母），共有6个不同的字符可选，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只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满足相邻字符不同的密码有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750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（种），其中只含有单一字符类型的有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2×3×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第二类共有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3×(3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750−96)=10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962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以可以设置不同密码的总个数为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864−144−10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962=25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758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B_4_AS.47_1#70d3fe0ac?vaa=1&amp;vcp=1&amp;vop=1&amp;pid=873993cc6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02596"/>
                <a:ext cx="11109960" cy="2868740"/>
              </a:xfrm>
              <a:prstGeom prst="rect">
                <a:avLst/>
              </a:prstGeom>
              <a:blipFill>
                <a:blip r:embed="rId4"/>
                <a:stretch>
                  <a:fillRect l="-1317" b="-48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af4c08ed7.fixed?vcp=1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50592" cy="1344168"/>
          </a:xfrm>
          <a:prstGeom prst="rect">
            <a:avLst/>
          </a:prstGeom>
        </p:spPr>
      </p:pic>
      <p:sp>
        <p:nvSpPr>
          <p:cNvPr id="3" name="C_1_BD#af4c08ed7.fixed?vcp=1&amp;color=61,88,159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</a:t>
            </a:r>
            <a:endParaRPr lang="en-US" altLang="zh-CN" sz="5400" dirty="0"/>
          </a:p>
        </p:txBody>
      </p:sp>
      <p:sp>
        <p:nvSpPr>
          <p:cNvPr id="4" name="C_1_BD#af4c08ed7.fixed?vcp=1&amp;color=61,88,159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计数原理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17697269a.fixed?vcp=1&amp;pid=af4c08ed7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136392" cy="1188720"/>
          </a:xfrm>
          <a:prstGeom prst="rect">
            <a:avLst/>
          </a:prstGeom>
        </p:spPr>
      </p:pic>
      <p:sp>
        <p:nvSpPr>
          <p:cNvPr id="3" name="C_2_BD#17697269a.fixed?vcp=1&amp;pid=af4c08ed7&amp;color=61,88,159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200"/>
              </a:lnSpc>
            </a:pPr>
            <a:r>
              <a:rPr lang="en-US" altLang="zh-CN" sz="42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6.1</a:t>
            </a:r>
            <a:endParaRPr lang="en-US" altLang="zh-CN" sz="4200" dirty="0"/>
          </a:p>
        </p:txBody>
      </p:sp>
      <p:sp>
        <p:nvSpPr>
          <p:cNvPr id="4" name="C_2_BD#17697269a.fixed?vcp=1&amp;pid=af4c08ed7&amp;color=61,88,159&amp;bbb=1&amp;hb=1"/>
          <p:cNvSpPr/>
          <p:nvPr/>
        </p:nvSpPr>
        <p:spPr>
          <a:xfrm>
            <a:off x="4315968" y="2587752"/>
            <a:ext cx="7671816" cy="181806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7600"/>
              </a:lnSpc>
            </a:pPr>
            <a:r>
              <a:rPr lang="en-US" altLang="zh-CN" sz="4200" b="0" i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分类加法计数原理与分步乘法计</a:t>
            </a:r>
          </a:p>
          <a:p>
            <a:pPr latinLnBrk="1">
              <a:lnSpc>
                <a:spcPts val="7400"/>
              </a:lnSpc>
            </a:pPr>
            <a:r>
              <a:rPr lang="en-US" altLang="zh-CN" sz="4200" b="0" i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数原理</a:t>
            </a:r>
            <a:endParaRPr lang="en-US" altLang="zh-CN" sz="42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400b35ac?vcp=1&amp;pid=17697269a&amp;color=61,88,159&amp;bt=1&amp;bbb=1"/>
          <p:cNvSpPr/>
          <p:nvPr/>
        </p:nvSpPr>
        <p:spPr>
          <a:xfrm>
            <a:off x="539496" y="828000"/>
            <a:ext cx="11109960" cy="36576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0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A组·学业基础</a:t>
            </a:r>
            <a:endParaRPr lang="en-US" altLang="zh-CN" sz="2400" dirty="0">
              <a:solidFill>
                <a:srgbClr val="3D589F"/>
              </a:solidFill>
            </a:endParaRPr>
          </a:p>
        </p:txBody>
      </p:sp>
      <p:sp>
        <p:nvSpPr>
          <p:cNvPr id="3" name="QC_4_BD.1_1#474565003?vaa=1&amp;vcp=1&amp;vop=1&amp;pid=f400b35ac&amp;color=36,64,97&amp;bbb=1&amp;hb=1"/>
          <p:cNvSpPr/>
          <p:nvPr/>
        </p:nvSpPr>
        <p:spPr>
          <a:xfrm>
            <a:off x="539496" y="1202396"/>
            <a:ext cx="11109960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1.〈要点1〉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[河北邯郸五校2025高二联考]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某校开设6门球类运动课程、4门田径类运动课程和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2门水上运动课程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供学生学习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，某名学生任选1门课程学习，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则不同的选法共有(</a:t>
            </a:r>
            <a:r>
              <a:rPr lang="en-US" altLang="zh-CN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dirty="0">
              <a:solidFill>
                <a:srgbClr val="244061"/>
              </a:solidFill>
            </a:endParaRPr>
          </a:p>
        </p:txBody>
      </p:sp>
      <p:sp>
        <p:nvSpPr>
          <p:cNvPr id="4" name="QC_4_AN.3_1#474565003.bracket?vaa=1&amp;vcp=1&amp;vop=1&amp;pid=f400b35ac&amp;color=36,64,97&amp;vpa=1"/>
          <p:cNvSpPr/>
          <p:nvPr/>
        </p:nvSpPr>
        <p:spPr>
          <a:xfrm>
            <a:off x="6759321" y="1703411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4_BD.1_2#474565003.choices?vaa=1&amp;vcp=1&amp;vop=1&amp;pid=f400b35ac&amp;color=36,64,97&amp;bbb=1"/>
          <p:cNvSpPr/>
          <p:nvPr/>
        </p:nvSpPr>
        <p:spPr>
          <a:xfrm>
            <a:off x="539496" y="2026054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48种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36种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24种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.12种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2_1#474565003?vaa=1&amp;vcp=1&amp;vop=1&amp;pid=f400b35ac&amp;color=36,64,97&amp;bbb=1"/>
              <p:cNvSpPr/>
              <p:nvPr/>
            </p:nvSpPr>
            <p:spPr>
              <a:xfrm>
                <a:off x="539496" y="2441344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根据分类加法计数原理，可得不同的选法共有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6+4+2=12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（种）．故选D．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6" name="QC_4_AS.2_1#474565003?vaa=1&amp;vcp=1&amp;vop=1&amp;pid=f400b35ac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441344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5_1#9250d3c53?vaa=1&amp;vcp=1&amp;vop=1&amp;pid=f400b35ac&amp;color=36,64,97&amp;bt=1&amp;bbb=1"/>
          <p:cNvSpPr/>
          <p:nvPr/>
        </p:nvSpPr>
        <p:spPr>
          <a:xfrm>
            <a:off x="539496" y="2734042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2.〈要点2〉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[重庆部分学校2024高二期中]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300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的不同正因数的个数为(</a:t>
            </a:r>
            <a:r>
              <a:rPr lang="en-US" altLang="zh-CN" sz="1800" b="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p:sp>
        <p:nvSpPr>
          <p:cNvPr id="3" name="QC_4_AN.7_1#9250d3c53.bracket?vaa=1&amp;vcp=1&amp;vop=1&amp;pid=f400b35ac&amp;color=36,64,97&amp;vpa=2"/>
          <p:cNvSpPr/>
          <p:nvPr/>
        </p:nvSpPr>
        <p:spPr>
          <a:xfrm>
            <a:off x="7616571" y="2813544"/>
            <a:ext cx="354013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4" name="QC_4_BD.5_2#9250d3c53.choices?vaa=1&amp;vcp=1&amp;vop=1&amp;pid=f400b35ac&amp;color=36,64,97&amp;bbb=1"/>
          <p:cNvSpPr/>
          <p:nvPr/>
        </p:nvSpPr>
        <p:spPr>
          <a:xfrm>
            <a:off x="539496" y="3148126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44165" algn="l"/>
                <a:tab pos="5662930" algn="l"/>
                <a:tab pos="8481695" algn="l"/>
              </a:tabLst>
            </a:pP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.16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B.20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C.18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.24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6_1#9250d3c53?vaa=1&amp;vcp=1&amp;vop=1&amp;pid=f400b35ac&amp;color=36,64,97&amp;bbb=1"/>
              <p:cNvSpPr/>
              <p:nvPr/>
            </p:nvSpPr>
            <p:spPr>
              <a:xfrm>
                <a:off x="539496" y="3521442"/>
                <a:ext cx="11109960" cy="785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显然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300=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，则300的正因数为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𝛾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𝛼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，1，2，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𝛽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，1，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𝛾</m:t>
                    </m:r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，1，2，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300的不同正因数有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3×2×3=18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（个）.</a:t>
                </a:r>
                <a:endParaRPr lang="en-US" altLang="zh-CN" sz="1800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5" name="QC_4_AS.6_1#9250d3c53?vaa=1&amp;vcp=1&amp;vop=1&amp;pid=f400b35ac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21442"/>
                <a:ext cx="11109960" cy="785940"/>
              </a:xfrm>
              <a:prstGeom prst="rect">
                <a:avLst/>
              </a:prstGeom>
              <a:blipFill>
                <a:blip r:embed="rId3"/>
                <a:stretch>
                  <a:fillRect l="-1317" r="-2086" b="-170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9_1#ea265bfa3?vcp=1&amp;vop=1&amp;pid=f400b35ac&amp;color=36,64,97&amp;bt=1&amp;bbb=1"/>
          <p:cNvSpPr/>
          <p:nvPr/>
        </p:nvSpPr>
        <p:spPr>
          <a:xfrm>
            <a:off x="539496" y="2725756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3.〈易错点〉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一个口袋里有5封信，另一个口袋里有4封信，各封信内容均不相同.</a:t>
            </a:r>
            <a:endParaRPr lang="en-US" altLang="zh-CN" sz="1800" dirty="0"/>
          </a:p>
        </p:txBody>
      </p:sp>
      <p:sp>
        <p:nvSpPr>
          <p:cNvPr id="3" name="QB_5_BD.10_1#61c718284?vaa=1&amp;vcp=1&amp;vop=1&amp;pid=ea265bfa3&amp;color=36,64,97&amp;bbb=1"/>
          <p:cNvSpPr/>
          <p:nvPr/>
        </p:nvSpPr>
        <p:spPr>
          <a:xfrm>
            <a:off x="539496" y="3141363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从两个口袋中任取1封信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，有</a:t>
            </a:r>
            <a:r>
              <a:rPr lang="en-US" altLang="zh-CN" sz="180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种不同的取法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4" name="QB_5_AN.12_1#61c718284.blank?vaa=1&amp;vcp=1&amp;vop=1&amp;pid=ea265bfa3&amp;color=36,64,97&amp;vpa=3"/>
          <p:cNvSpPr/>
          <p:nvPr/>
        </p:nvSpPr>
        <p:spPr>
          <a:xfrm>
            <a:off x="3974052" y="3099453"/>
            <a:ext cx="28098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11_1#61c718284?vaa=1&amp;vcp=1&amp;vop=1&amp;pid=ea265bfa3&amp;color=36,64,97&amp;bbb=1&amp;hb=1"/>
              <p:cNvSpPr/>
              <p:nvPr/>
            </p:nvSpPr>
            <p:spPr>
              <a:xfrm>
                <a:off x="539496" y="3561669"/>
                <a:ext cx="11109960" cy="7732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任取1封信，不论从哪个口袋中取，都能单独完成这件事，是分类问题，从第一个口袋中取1封信有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5种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取法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，从第二个口袋中取1封信有4种取法，则共有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5+4=9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（种）不同的取法.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B_5_AS.11_1#61c718284?vaa=1&amp;vcp=1&amp;vop=1&amp;pid=ea265bfa3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61669"/>
                <a:ext cx="11109960" cy="773240"/>
              </a:xfrm>
              <a:prstGeom prst="rect">
                <a:avLst/>
              </a:prstGeom>
              <a:blipFill>
                <a:blip r:embed="rId3"/>
                <a:stretch>
                  <a:fillRect l="-1317" r="-1262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4_1#6fb9f1d3c?vaa=1&amp;vcp=1&amp;vop=1&amp;pid=ea265bfa3&amp;color=36,64,97&amp;bt=1&amp;bbb=1"/>
          <p:cNvSpPr/>
          <p:nvPr/>
        </p:nvSpPr>
        <p:spPr>
          <a:xfrm>
            <a:off x="539496" y="2750139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从两个口袋里各取1封信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，有</a:t>
            </a:r>
            <a:r>
              <a:rPr lang="en-US" altLang="zh-CN" sz="180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种不同的取法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3" name="QB_5_AN.16_1#6fb9f1d3c.blank?vaa=1&amp;vcp=1&amp;vop=1&amp;pid=ea265bfa3&amp;color=36,64,97&amp;vpa=4&amp;bbb=1"/>
          <p:cNvSpPr/>
          <p:nvPr/>
        </p:nvSpPr>
        <p:spPr>
          <a:xfrm>
            <a:off x="3974052" y="2708229"/>
            <a:ext cx="395288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15_1#6fb9f1d3c?vaa=1&amp;vcp=1&amp;vop=1&amp;pid=ea265bfa3&amp;color=36,64,97&amp;bbb=1&amp;hb=1"/>
              <p:cNvSpPr/>
              <p:nvPr/>
            </p:nvSpPr>
            <p:spPr>
              <a:xfrm>
                <a:off x="539496" y="3167716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从两个口袋里各取1封信，不论从哪个口袋中取，都不能单独完成这件事，是分步问题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，应分两个步骤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完成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:第一步，从第一个口袋中取1封信，有5种取法，第二步，从第二个口袋中取1封信，有4种取法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，由分步乘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法计数原理可知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5×4=20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（种）不同的取法.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5_AS.15_1#6fb9f1d3c?vaa=1&amp;vcp=1&amp;vop=1&amp;pid=ea265bfa3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167716"/>
                <a:ext cx="11109960" cy="1192340"/>
              </a:xfrm>
              <a:prstGeom prst="rect">
                <a:avLst/>
              </a:prstGeom>
              <a:blipFill>
                <a:blip r:embed="rId3"/>
                <a:stretch>
                  <a:fillRect l="-1317" r="-1262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8_1#805579cd8?vaa=1&amp;vcp=1&amp;vop=1&amp;pid=ea265bfa3&amp;color=36,64,97&amp;bt=1&amp;bbb=1"/>
          <p:cNvSpPr/>
          <p:nvPr/>
        </p:nvSpPr>
        <p:spPr>
          <a:xfrm>
            <a:off x="539496" y="2937020"/>
            <a:ext cx="1110996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把这两个口袋里的9封信，分别投入四个邮筒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，则有</a:t>
            </a:r>
            <a:r>
              <a:rPr lang="en-US" altLang="zh-CN" sz="1800" i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种不同的投法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（用式子表示）.</a:t>
            </a:r>
            <a:endParaRPr lang="en-US" altLang="zh-CN" sz="1800" dirty="0">
              <a:solidFill>
                <a:srgbClr val="24406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5_AN.20_1#805579cd8.blank?vaa=1&amp;vcp=1&amp;vop=1&amp;pid=ea265bfa3&amp;color=36,64,97&amp;vpa=5&amp;bbb=1"/>
              <p:cNvSpPr/>
              <p:nvPr/>
            </p:nvSpPr>
            <p:spPr>
              <a:xfrm>
                <a:off x="6310058" y="2973913"/>
                <a:ext cx="346012" cy="2698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5_AN.20_1#805579cd8.blank?vaa=1&amp;vcp=1&amp;vop=1&amp;pid=ea265bfa3&amp;color=36,64,97&amp;vpa=5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0058" y="2973913"/>
                <a:ext cx="346012" cy="269875"/>
              </a:xfrm>
              <a:prstGeom prst="rect">
                <a:avLst/>
              </a:prstGeom>
              <a:blipFill>
                <a:blip r:embed="rId3"/>
                <a:stretch>
                  <a:fillRect l="-5263" b="-113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19_1#805579cd8?vaa=1&amp;vcp=1&amp;vop=1&amp;pid=ea265bfa3&amp;color=36,64,97&amp;bbb=1&amp;hb=1"/>
              <p:cNvSpPr/>
              <p:nvPr/>
            </p:nvSpPr>
            <p:spPr>
              <a:xfrm>
                <a:off x="539496" y="3354596"/>
                <a:ext cx="11109960" cy="772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第一封信投入邮筒有4种投法;第二封信投入邮筒有4种投法，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，第九封信投入邮筒有4种投法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.由分步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乘法计数原理可知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种不同的投法.</a:t>
                </a:r>
                <a:endParaRPr lang="en-US" altLang="zh-CN" dirty="0">
                  <a:solidFill>
                    <a:srgbClr val="003760"/>
                  </a:solidFill>
                </a:endParaRPr>
              </a:p>
            </p:txBody>
          </p:sp>
        </mc:Choice>
        <mc:Fallback>
          <p:sp>
            <p:nvSpPr>
              <p:cNvPr id="4" name="QB_5_AS.19_1#805579cd8?vaa=1&amp;vcp=1&amp;vop=1&amp;pid=ea265bfa3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54596"/>
                <a:ext cx="11109960" cy="772859"/>
              </a:xfrm>
              <a:prstGeom prst="rect">
                <a:avLst/>
              </a:prstGeom>
              <a:blipFill>
                <a:blip r:embed="rId4"/>
                <a:stretch>
                  <a:fillRect l="-1317" r="-274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2_1#df95a8ee7?vaa=1&amp;vcp=1&amp;vop=1&amp;pid=f400b35ac&amp;color=36,64,97&amp;bt=1&amp;bbb=1&amp;hb=1"/>
              <p:cNvSpPr/>
              <p:nvPr/>
            </p:nvSpPr>
            <p:spPr>
              <a:xfrm>
                <a:off x="539496" y="1504841"/>
                <a:ext cx="11109960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4.〈要点2〉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[吉林省实验中学2025高二月考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]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商场某区域的行走路线图可以抽象为一个正方体道路网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如图，图中的线段均为可行走的通道），甲、乙两人同时从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点以相同的速度出发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，随机地选择一条最短路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径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，同时经过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点并最终到达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，共有</a:t>
                </a:r>
                <a:r>
                  <a:rPr lang="en-US" altLang="zh-CN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种不同的行走方法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．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BD.22_1#df95a8ee7?vaa=1&amp;vcp=1&amp;vop=1&amp;pid=f400b35ac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504841"/>
                <a:ext cx="11109960" cy="1189355"/>
              </a:xfrm>
              <a:prstGeom prst="rect">
                <a:avLst/>
              </a:prstGeom>
              <a:blipFill>
                <a:blip r:embed="rId3"/>
                <a:stretch>
                  <a:fillRect l="-13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24_1#df95a8ee7.blank?vaa=1&amp;vcp=1&amp;vop=1&amp;pid=f400b35ac&amp;color=36,64,97&amp;vpa=6&amp;bbb=1"/>
          <p:cNvSpPr/>
          <p:nvPr/>
        </p:nvSpPr>
        <p:spPr>
          <a:xfrm>
            <a:off x="4506182" y="2291606"/>
            <a:ext cx="623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1296</a:t>
            </a:r>
            <a:endParaRPr lang="en-US" altLang="zh-CN" dirty="0"/>
          </a:p>
        </p:txBody>
      </p:sp>
      <p:pic>
        <p:nvPicPr>
          <p:cNvPr id="4" name="QB_4_BD.22_2#df95a8ee7?vaa=1&amp;vcp=1&amp;vop=1&amp;pid=f400b35ac&amp;color=36,64,97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9784" y="2822085"/>
            <a:ext cx="1938528" cy="183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23_1#df95a8ee7?vaa=1&amp;vcp=1&amp;vop=1&amp;pid=f400b35ac&amp;color=36,64,97&amp;bbb=1&amp;hb=1"/>
              <p:cNvSpPr/>
              <p:nvPr/>
            </p:nvSpPr>
            <p:spPr>
              <a:xfrm>
                <a:off x="539496" y="4790585"/>
                <a:ext cx="11109960" cy="772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【解析】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由题图可知，从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点最短路径有6种情况，从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点最短路径有6种情况，所以甲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、乙两人同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点并且经过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点的最短路径有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(6×6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376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376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296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（种）不同的走法.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B_4_AS.23_1#df95a8ee7?vaa=1&amp;vcp=1&amp;vop=1&amp;pid=f400b35ac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4790585"/>
                <a:ext cx="11109960" cy="772859"/>
              </a:xfrm>
              <a:prstGeom prst="rect">
                <a:avLst/>
              </a:prstGeom>
              <a:blipFill>
                <a:blip r:embed="rId5"/>
                <a:stretch>
                  <a:fillRect l="-1317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1126</Words>
  <Application>Microsoft Office PowerPoint</Application>
  <PresentationFormat>宽屏</PresentationFormat>
  <Paragraphs>117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仿宋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2025-10-21T02:15:46Z</dcterms:created>
  <dcterms:modified xsi:type="dcterms:W3CDTF">2025-10-21T02:29:52Z</dcterms:modified>
  <cp:category/>
  <cp:contentStatus/>
</cp:coreProperties>
</file>